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B3-4188-8E2B-63BBDCD4F02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B3-4188-8E2B-63BBDCD4F02A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B3-4188-8E2B-63BBDCD4F02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B3-4188-8E2B-63BBDCD4F02A}"/>
              </c:ext>
            </c:extLst>
          </c:dPt>
          <c:dPt>
            <c:idx val="4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AB3-4188-8E2B-63BBDCD4F02A}"/>
              </c:ext>
            </c:extLst>
          </c:dPt>
          <c:dPt>
            <c:idx val="5"/>
            <c:invertIfNegative val="0"/>
            <c:bubble3D val="0"/>
            <c:spPr>
              <a:solidFill>
                <a:srgbClr val="FF33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B3-4188-8E2B-63BBDCD4F02A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B3-4188-8E2B-63BBDCD4F02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AB3-4188-8E2B-63BBDCD4F02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AB3-4188-8E2B-63BBDCD4F02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AB3-4188-8E2B-63BBDCD4F02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AB3-4188-8E2B-63BBDCD4F02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AB3-4188-8E2B-63BBDCD4F02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AB3-4188-8E2B-63BBDCD4F02A}"/>
              </c:ext>
            </c:extLst>
          </c:dPt>
          <c:cat>
            <c:strRef>
              <c:f>Sheet4!$C$4:$C$17</c:f>
              <c:strCache>
                <c:ptCount val="14"/>
                <c:pt idx="0">
                  <c:v>SARE</c:v>
                </c:pt>
                <c:pt idx="1">
                  <c:v>TCA</c:v>
                </c:pt>
                <c:pt idx="2">
                  <c:v>CGTCA</c:v>
                </c:pt>
                <c:pt idx="3">
                  <c:v>TC-rich</c:v>
                </c:pt>
                <c:pt idx="4">
                  <c:v>HSE</c:v>
                </c:pt>
                <c:pt idx="5">
                  <c:v>LTR</c:v>
                </c:pt>
                <c:pt idx="6">
                  <c:v>WUN motif</c:v>
                </c:pt>
                <c:pt idx="7">
                  <c:v>MBS</c:v>
                </c:pt>
                <c:pt idx="8">
                  <c:v>ABRE</c:v>
                </c:pt>
                <c:pt idx="9">
                  <c:v>MRE</c:v>
                </c:pt>
                <c:pt idx="10">
                  <c:v>ATCT-motif</c:v>
                </c:pt>
                <c:pt idx="11">
                  <c:v>G-Box</c:v>
                </c:pt>
                <c:pt idx="12">
                  <c:v>Box 4</c:v>
                </c:pt>
                <c:pt idx="13">
                  <c:v>W box</c:v>
                </c:pt>
              </c:strCache>
            </c:strRef>
          </c:cat>
          <c:val>
            <c:numRef>
              <c:f>Sheet4!$D$4:$D$17</c:f>
              <c:numCache>
                <c:formatCode>General</c:formatCode>
                <c:ptCount val="14"/>
                <c:pt idx="0">
                  <c:v>2</c:v>
                </c:pt>
                <c:pt idx="1">
                  <c:v>23</c:v>
                </c:pt>
                <c:pt idx="2">
                  <c:v>49</c:v>
                </c:pt>
                <c:pt idx="3">
                  <c:v>28</c:v>
                </c:pt>
                <c:pt idx="4">
                  <c:v>59</c:v>
                </c:pt>
                <c:pt idx="5">
                  <c:v>8</c:v>
                </c:pt>
                <c:pt idx="6">
                  <c:v>45</c:v>
                </c:pt>
                <c:pt idx="7">
                  <c:v>22</c:v>
                </c:pt>
                <c:pt idx="8">
                  <c:v>103</c:v>
                </c:pt>
                <c:pt idx="9">
                  <c:v>26</c:v>
                </c:pt>
                <c:pt idx="10">
                  <c:v>9</c:v>
                </c:pt>
                <c:pt idx="11">
                  <c:v>139</c:v>
                </c:pt>
                <c:pt idx="12">
                  <c:v>185</c:v>
                </c:pt>
                <c:pt idx="1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AB3-4188-8E2B-63BBDCD4F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506776712"/>
        <c:axId val="506775400"/>
      </c:barChart>
      <c:catAx>
        <c:axId val="506776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506775400"/>
        <c:crosses val="autoZero"/>
        <c:auto val="1"/>
        <c:lblAlgn val="ctr"/>
        <c:lblOffset val="100"/>
        <c:noMultiLvlLbl val="0"/>
      </c:catAx>
      <c:valAx>
        <c:axId val="506775400"/>
        <c:scaling>
          <c:orientation val="minMax"/>
        </c:scaling>
        <c:delete val="0"/>
        <c:axPos val="b"/>
        <c:majorGridlines>
          <c:spPr>
            <a:ln w="127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506776712"/>
        <c:crosses val="autoZero"/>
        <c:crossBetween val="between"/>
        <c:majorUnit val="1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69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4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70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61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76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19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03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17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87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10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9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8696C-9599-4E83-B077-DC0B80257356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7AC55-9817-4344-9A39-D7477C237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20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E2CD814-BAEB-4DBF-9124-242FD06A20F9}"/>
              </a:ext>
            </a:extLst>
          </p:cNvPr>
          <p:cNvGrpSpPr/>
          <p:nvPr/>
        </p:nvGrpSpPr>
        <p:grpSpPr>
          <a:xfrm>
            <a:off x="109361" y="1534789"/>
            <a:ext cx="6870340" cy="5372099"/>
            <a:chOff x="109361" y="1534789"/>
            <a:chExt cx="6870340" cy="537209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1A563BE-2451-487B-BCCE-E68B73919076}"/>
                </a:ext>
              </a:extLst>
            </p:cNvPr>
            <p:cNvGrpSpPr/>
            <p:nvPr/>
          </p:nvGrpSpPr>
          <p:grpSpPr>
            <a:xfrm>
              <a:off x="109361" y="1534789"/>
              <a:ext cx="6870340" cy="5372099"/>
              <a:chOff x="259973" y="1534789"/>
              <a:chExt cx="6870340" cy="5372099"/>
            </a:xfrm>
          </p:grpSpPr>
          <p:graphicFrame>
            <p:nvGraphicFramePr>
              <p:cNvPr id="27" name="图表 26">
                <a:extLst>
                  <a:ext uri="{FF2B5EF4-FFF2-40B4-BE49-F238E27FC236}">
                    <a16:creationId xmlns:a16="http://schemas.microsoft.com/office/drawing/2014/main" id="{E6DF73A6-CEBB-4901-9AB5-455CA815B53A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259973" y="1534789"/>
              <a:ext cx="5301731" cy="537209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37322056-5ED2-4EA5-8DE2-3F373EE9F43F}"/>
                  </a:ext>
                </a:extLst>
              </p:cNvPr>
              <p:cNvGrpSpPr/>
              <p:nvPr/>
            </p:nvGrpSpPr>
            <p:grpSpPr>
              <a:xfrm>
                <a:off x="5330638" y="1698467"/>
                <a:ext cx="1799675" cy="4735731"/>
                <a:chOff x="5309122" y="1752255"/>
                <a:chExt cx="1799675" cy="4735731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9D225E89-706F-435C-9A90-B3943D2A5477}"/>
                    </a:ext>
                  </a:extLst>
                </p:cNvPr>
                <p:cNvSpPr txBox="1"/>
                <p:nvPr/>
              </p:nvSpPr>
              <p:spPr>
                <a:xfrm>
                  <a:off x="5309122" y="1752255"/>
                  <a:ext cx="8598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B9BD5">
                          <a:lumMod val="75000"/>
                        </a:srgb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WRKY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3A7D68D9-C1CB-4635-A546-175BD08C1CBB}"/>
                    </a:ext>
                  </a:extLst>
                </p:cNvPr>
                <p:cNvSpPr txBox="1"/>
                <p:nvPr/>
              </p:nvSpPr>
              <p:spPr>
                <a:xfrm>
                  <a:off x="5320940" y="2788038"/>
                  <a:ext cx="8598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Light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CE5C2BC2-2BF9-4B98-8CF5-3A1CEFAAEC29}"/>
                    </a:ext>
                  </a:extLst>
                </p:cNvPr>
                <p:cNvSpPr txBox="1"/>
                <p:nvPr/>
              </p:nvSpPr>
              <p:spPr>
                <a:xfrm>
                  <a:off x="5320940" y="3838877"/>
                  <a:ext cx="178785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Salt/</a:t>
                  </a:r>
                  <a:r>
                    <a:rPr kumimoji="0" lang="en-US" altLang="zh-CN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Drount</a:t>
                  </a: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/ABA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EF034781-D4DF-4EAB-B74B-D0BB518DDACB}"/>
                    </a:ext>
                  </a:extLst>
                </p:cNvPr>
                <p:cNvSpPr txBox="1"/>
                <p:nvPr/>
              </p:nvSpPr>
              <p:spPr>
                <a:xfrm>
                  <a:off x="5396116" y="6180209"/>
                  <a:ext cx="8598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>
                          <a:lumMod val="75000"/>
                        </a:srgb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SA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380574-828C-4E8B-9730-11AA844571D8}"/>
                    </a:ext>
                  </a:extLst>
                </p:cNvPr>
                <p:cNvSpPr txBox="1"/>
                <p:nvPr/>
              </p:nvSpPr>
              <p:spPr>
                <a:xfrm>
                  <a:off x="5320940" y="4251507"/>
                  <a:ext cx="127378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Wounding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0A3377A2-29CA-4331-B157-B92F1B8DF93F}"/>
                    </a:ext>
                  </a:extLst>
                </p:cNvPr>
                <p:cNvSpPr txBox="1"/>
                <p:nvPr/>
              </p:nvSpPr>
              <p:spPr>
                <a:xfrm>
                  <a:off x="5375221" y="4615548"/>
                  <a:ext cx="8598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Cold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EF9ACC65-15B6-4C44-8C08-A0545D54F577}"/>
                    </a:ext>
                  </a:extLst>
                </p:cNvPr>
                <p:cNvSpPr txBox="1"/>
                <p:nvPr/>
              </p:nvSpPr>
              <p:spPr>
                <a:xfrm>
                  <a:off x="5355059" y="5707520"/>
                  <a:ext cx="8598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MeJA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DCBD2CA1-452B-4DE5-A7DF-B37F53DDC693}"/>
                    </a:ext>
                  </a:extLst>
                </p:cNvPr>
                <p:cNvSpPr/>
                <p:nvPr/>
              </p:nvSpPr>
              <p:spPr>
                <a:xfrm>
                  <a:off x="5372078" y="5343479"/>
                  <a:ext cx="159370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等线" panose="02010600030101010101" pitchFamily="2" charset="-122"/>
                      <a:cs typeface="+mn-cs"/>
                    </a:rPr>
                    <a:t>Defense and stress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8BB2617-FD1D-4ABA-9D08-9F821A8FA1C7}"/>
                </a:ext>
              </a:extLst>
            </p:cNvPr>
            <p:cNvSpPr txBox="1"/>
            <p:nvPr/>
          </p:nvSpPr>
          <p:spPr>
            <a:xfrm>
              <a:off x="5269152" y="4899458"/>
              <a:ext cx="859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CC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Heat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CC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55D5862B-5498-4CF5-B017-DDE9D02EB525}"/>
              </a:ext>
            </a:extLst>
          </p:cNvPr>
          <p:cNvSpPr/>
          <p:nvPr/>
        </p:nvSpPr>
        <p:spPr>
          <a:xfrm>
            <a:off x="369792" y="6906888"/>
            <a:ext cx="62461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US" altLang="zh-CN" sz="1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10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1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S3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various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-acting elements of the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WRKY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genes. W-box, WRKY binding site; Box 4, G-Box, ATCT-motif and MRE, cis-acting elements involved in light responsiveness; ABRE, ABA-responsive element; MBS, MYB binding site; WUN-motif: wound-responsive element; LTR,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-acting element involved in low-temperature responsiveness; HSE, heat-responsive element; TC-rich, cis-acting element involved in defense and stress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responsivenes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CGTCA-motif,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-acting regulatory element involved in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MeJAresponsiveness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TCA-element and SARE,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-acting element involved in SA responsiveness.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1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116</Words>
  <Application>Microsoft Office PowerPoint</Application>
  <PresentationFormat>A4 纸张(210x297 毫米)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dmxyy</dc:creator>
  <cp:lastModifiedBy>CDM</cp:lastModifiedBy>
  <cp:revision>5</cp:revision>
  <dcterms:created xsi:type="dcterms:W3CDTF">2020-01-14T01:53:01Z</dcterms:created>
  <dcterms:modified xsi:type="dcterms:W3CDTF">2020-02-06T11:54:02Z</dcterms:modified>
</cp:coreProperties>
</file>